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79" r:id="rId3"/>
    <p:sldId id="280" r:id="rId4"/>
    <p:sldId id="281" r:id="rId5"/>
    <p:sldId id="282" r:id="rId6"/>
    <p:sldId id="284" r:id="rId7"/>
  </p:sldIdLst>
  <p:sldSz cx="15125700" cy="10693400"/>
  <p:notesSz cx="151257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2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9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3E3E3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4747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215447"/>
            <a:ext cx="15119985" cy="5476875"/>
          </a:xfrm>
          <a:custGeom>
            <a:avLst/>
            <a:gdLst/>
            <a:ahLst/>
            <a:cxnLst/>
            <a:rect l="l" t="t" r="r" b="b"/>
            <a:pathLst>
              <a:path w="15119985" h="5476875">
                <a:moveTo>
                  <a:pt x="0" y="0"/>
                </a:moveTo>
                <a:lnTo>
                  <a:pt x="0" y="5476555"/>
                </a:lnTo>
                <a:lnTo>
                  <a:pt x="15119985" y="5476555"/>
                </a:lnTo>
                <a:lnTo>
                  <a:pt x="15119985" y="3995938"/>
                </a:lnTo>
                <a:lnTo>
                  <a:pt x="14871863" y="3984779"/>
                </a:lnTo>
                <a:lnTo>
                  <a:pt x="14577454" y="3965987"/>
                </a:lnTo>
                <a:lnTo>
                  <a:pt x="14282226" y="3941379"/>
                </a:lnTo>
                <a:lnTo>
                  <a:pt x="13986287" y="3911183"/>
                </a:lnTo>
                <a:lnTo>
                  <a:pt x="13689747" y="3875623"/>
                </a:lnTo>
                <a:lnTo>
                  <a:pt x="13333258" y="3826190"/>
                </a:lnTo>
                <a:lnTo>
                  <a:pt x="12976248" y="3769751"/>
                </a:lnTo>
                <a:lnTo>
                  <a:pt x="12618903" y="3706697"/>
                </a:lnTo>
                <a:lnTo>
                  <a:pt x="12201831" y="3625295"/>
                </a:lnTo>
                <a:lnTo>
                  <a:pt x="11784859" y="3536041"/>
                </a:lnTo>
                <a:lnTo>
                  <a:pt x="11308825" y="3425218"/>
                </a:lnTo>
                <a:lnTo>
                  <a:pt x="10774464" y="3290408"/>
                </a:lnTo>
                <a:lnTo>
                  <a:pt x="10182935" y="3129580"/>
                </a:lnTo>
                <a:lnTo>
                  <a:pt x="9477352" y="2923716"/>
                </a:lnTo>
                <a:lnTo>
                  <a:pt x="8604069" y="2651162"/>
                </a:lnTo>
                <a:lnTo>
                  <a:pt x="7065388" y="2136409"/>
                </a:lnTo>
                <a:lnTo>
                  <a:pt x="3536129" y="906471"/>
                </a:lnTo>
                <a:lnTo>
                  <a:pt x="2920833" y="703225"/>
                </a:lnTo>
                <a:lnTo>
                  <a:pt x="2446217" y="555474"/>
                </a:lnTo>
                <a:lnTo>
                  <a:pt x="2065701" y="444259"/>
                </a:lnTo>
                <a:lnTo>
                  <a:pt x="1732150" y="352985"/>
                </a:lnTo>
                <a:lnTo>
                  <a:pt x="1445802" y="279826"/>
                </a:lnTo>
                <a:lnTo>
                  <a:pt x="1159042" y="211846"/>
                </a:lnTo>
                <a:lnTo>
                  <a:pt x="919761" y="159489"/>
                </a:lnTo>
                <a:lnTo>
                  <a:pt x="680193" y="111322"/>
                </a:lnTo>
                <a:lnTo>
                  <a:pt x="440338" y="67615"/>
                </a:lnTo>
                <a:lnTo>
                  <a:pt x="248247" y="36042"/>
                </a:lnTo>
                <a:lnTo>
                  <a:pt x="55973" y="7635"/>
                </a:lnTo>
                <a:lnTo>
                  <a:pt x="0" y="0"/>
                </a:lnTo>
                <a:close/>
              </a:path>
            </a:pathLst>
          </a:custGeom>
          <a:solidFill>
            <a:srgbClr val="F2F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9966804"/>
            <a:ext cx="15119985" cy="725805"/>
          </a:xfrm>
          <a:custGeom>
            <a:avLst/>
            <a:gdLst/>
            <a:ahLst/>
            <a:cxnLst/>
            <a:rect l="l" t="t" r="r" b="b"/>
            <a:pathLst>
              <a:path w="15119985" h="725804">
                <a:moveTo>
                  <a:pt x="790231" y="0"/>
                </a:moveTo>
                <a:lnTo>
                  <a:pt x="68839" y="6108"/>
                </a:lnTo>
                <a:lnTo>
                  <a:pt x="0" y="8002"/>
                </a:lnTo>
                <a:lnTo>
                  <a:pt x="0" y="725198"/>
                </a:lnTo>
                <a:lnTo>
                  <a:pt x="15119985" y="725198"/>
                </a:lnTo>
                <a:lnTo>
                  <a:pt x="15119985" y="405151"/>
                </a:lnTo>
                <a:lnTo>
                  <a:pt x="11685293" y="405151"/>
                </a:lnTo>
                <a:lnTo>
                  <a:pt x="10599051" y="393301"/>
                </a:lnTo>
                <a:lnTo>
                  <a:pt x="8969257" y="341141"/>
                </a:lnTo>
                <a:lnTo>
                  <a:pt x="3456585" y="60942"/>
                </a:lnTo>
                <a:lnTo>
                  <a:pt x="2022145" y="14641"/>
                </a:lnTo>
                <a:lnTo>
                  <a:pt x="927229" y="254"/>
                </a:lnTo>
                <a:lnTo>
                  <a:pt x="790231" y="0"/>
                </a:lnTo>
                <a:close/>
              </a:path>
              <a:path w="15119985" h="725804">
                <a:moveTo>
                  <a:pt x="15119985" y="258267"/>
                </a:moveTo>
                <a:lnTo>
                  <a:pt x="14333415" y="324192"/>
                </a:lnTo>
                <a:lnTo>
                  <a:pt x="13993812" y="344933"/>
                </a:lnTo>
                <a:lnTo>
                  <a:pt x="13314722" y="376570"/>
                </a:lnTo>
                <a:lnTo>
                  <a:pt x="12567857" y="397383"/>
                </a:lnTo>
                <a:lnTo>
                  <a:pt x="11685293" y="405151"/>
                </a:lnTo>
                <a:lnTo>
                  <a:pt x="15119985" y="405151"/>
                </a:lnTo>
                <a:lnTo>
                  <a:pt x="15119985" y="258267"/>
                </a:lnTo>
                <a:close/>
              </a:path>
            </a:pathLst>
          </a:custGeom>
          <a:solidFill>
            <a:srgbClr val="1266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9995905"/>
            <a:ext cx="15119985" cy="696595"/>
          </a:xfrm>
          <a:custGeom>
            <a:avLst/>
            <a:gdLst/>
            <a:ahLst/>
            <a:cxnLst/>
            <a:rect l="l" t="t" r="r" b="b"/>
            <a:pathLst>
              <a:path w="15119985" h="696595">
                <a:moveTo>
                  <a:pt x="278057" y="0"/>
                </a:moveTo>
                <a:lnTo>
                  <a:pt x="0" y="100"/>
                </a:lnTo>
                <a:lnTo>
                  <a:pt x="0" y="696097"/>
                </a:lnTo>
                <a:lnTo>
                  <a:pt x="15119985" y="696097"/>
                </a:lnTo>
                <a:lnTo>
                  <a:pt x="15119985" y="431474"/>
                </a:lnTo>
                <a:lnTo>
                  <a:pt x="11241912" y="431474"/>
                </a:lnTo>
                <a:lnTo>
                  <a:pt x="10080179" y="419680"/>
                </a:lnTo>
                <a:lnTo>
                  <a:pt x="8482728" y="369772"/>
                </a:lnTo>
                <a:lnTo>
                  <a:pt x="2456307" y="59793"/>
                </a:lnTo>
                <a:lnTo>
                  <a:pt x="1004140" y="12365"/>
                </a:lnTo>
                <a:lnTo>
                  <a:pt x="278057" y="0"/>
                </a:lnTo>
                <a:close/>
              </a:path>
              <a:path w="15119985" h="696595">
                <a:moveTo>
                  <a:pt x="15119985" y="245540"/>
                </a:moveTo>
                <a:lnTo>
                  <a:pt x="14799720" y="278955"/>
                </a:lnTo>
                <a:lnTo>
                  <a:pt x="14218853" y="327351"/>
                </a:lnTo>
                <a:lnTo>
                  <a:pt x="13565326" y="369775"/>
                </a:lnTo>
                <a:lnTo>
                  <a:pt x="12911904" y="400377"/>
                </a:lnTo>
                <a:lnTo>
                  <a:pt x="12113212" y="423125"/>
                </a:lnTo>
                <a:lnTo>
                  <a:pt x="11241912" y="431474"/>
                </a:lnTo>
                <a:lnTo>
                  <a:pt x="15119985" y="431474"/>
                </a:lnTo>
                <a:lnTo>
                  <a:pt x="15119985" y="245540"/>
                </a:lnTo>
                <a:close/>
              </a:path>
            </a:pathLst>
          </a:custGeom>
          <a:solidFill>
            <a:srgbClr val="3F3F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017649" y="482898"/>
            <a:ext cx="732155" cy="246379"/>
          </a:xfrm>
          <a:custGeom>
            <a:avLst/>
            <a:gdLst/>
            <a:ahLst/>
            <a:cxnLst/>
            <a:rect l="l" t="t" r="r" b="b"/>
            <a:pathLst>
              <a:path w="732155" h="246379">
                <a:moveTo>
                  <a:pt x="486150" y="0"/>
                </a:moveTo>
                <a:lnTo>
                  <a:pt x="437817" y="2387"/>
                </a:lnTo>
                <a:lnTo>
                  <a:pt x="389296" y="7995"/>
                </a:lnTo>
                <a:lnTo>
                  <a:pt x="341071" y="16846"/>
                </a:lnTo>
                <a:lnTo>
                  <a:pt x="293624" y="28962"/>
                </a:lnTo>
                <a:lnTo>
                  <a:pt x="247437" y="44366"/>
                </a:lnTo>
                <a:lnTo>
                  <a:pt x="202994" y="63081"/>
                </a:lnTo>
                <a:lnTo>
                  <a:pt x="160778" y="85128"/>
                </a:lnTo>
                <a:lnTo>
                  <a:pt x="121271" y="110531"/>
                </a:lnTo>
                <a:lnTo>
                  <a:pt x="84957" y="139311"/>
                </a:lnTo>
                <a:lnTo>
                  <a:pt x="52319" y="171492"/>
                </a:lnTo>
                <a:lnTo>
                  <a:pt x="23839" y="207096"/>
                </a:lnTo>
                <a:lnTo>
                  <a:pt x="0" y="246145"/>
                </a:lnTo>
                <a:lnTo>
                  <a:pt x="22055" y="225702"/>
                </a:lnTo>
                <a:lnTo>
                  <a:pt x="44621" y="205581"/>
                </a:lnTo>
                <a:lnTo>
                  <a:pt x="93014" y="169970"/>
                </a:lnTo>
                <a:lnTo>
                  <a:pt x="129747" y="152398"/>
                </a:lnTo>
                <a:lnTo>
                  <a:pt x="188088" y="140040"/>
                </a:lnTo>
                <a:lnTo>
                  <a:pt x="235105" y="138928"/>
                </a:lnTo>
                <a:lnTo>
                  <a:pt x="283014" y="143203"/>
                </a:lnTo>
                <a:lnTo>
                  <a:pt x="330857" y="151215"/>
                </a:lnTo>
                <a:lnTo>
                  <a:pt x="377673" y="161314"/>
                </a:lnTo>
                <a:lnTo>
                  <a:pt x="465930" y="182135"/>
                </a:lnTo>
                <a:lnTo>
                  <a:pt x="509542" y="190667"/>
                </a:lnTo>
                <a:lnTo>
                  <a:pt x="552996" y="194435"/>
                </a:lnTo>
                <a:lnTo>
                  <a:pt x="595950" y="190428"/>
                </a:lnTo>
                <a:lnTo>
                  <a:pt x="638060" y="175634"/>
                </a:lnTo>
                <a:lnTo>
                  <a:pt x="672242" y="151634"/>
                </a:lnTo>
                <a:lnTo>
                  <a:pt x="699184" y="119851"/>
                </a:lnTo>
                <a:lnTo>
                  <a:pt x="718951" y="82689"/>
                </a:lnTo>
                <a:lnTo>
                  <a:pt x="731608" y="42551"/>
                </a:lnTo>
                <a:lnTo>
                  <a:pt x="723492" y="38854"/>
                </a:lnTo>
                <a:lnTo>
                  <a:pt x="674743" y="23864"/>
                </a:lnTo>
                <a:lnTo>
                  <a:pt x="667677" y="22117"/>
                </a:lnTo>
                <a:lnTo>
                  <a:pt x="667867" y="22180"/>
                </a:lnTo>
                <a:lnTo>
                  <a:pt x="625191" y="11936"/>
                </a:lnTo>
                <a:lnTo>
                  <a:pt x="580320" y="4796"/>
                </a:lnTo>
                <a:lnTo>
                  <a:pt x="533811" y="810"/>
                </a:lnTo>
                <a:lnTo>
                  <a:pt x="486150" y="0"/>
                </a:lnTo>
                <a:close/>
              </a:path>
            </a:pathLst>
          </a:custGeom>
          <a:solidFill>
            <a:srgbClr val="0060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002306" y="375387"/>
            <a:ext cx="703580" cy="348615"/>
          </a:xfrm>
          <a:custGeom>
            <a:avLst/>
            <a:gdLst/>
            <a:ahLst/>
            <a:cxnLst/>
            <a:rect l="l" t="t" r="r" b="b"/>
            <a:pathLst>
              <a:path w="703580" h="348615">
                <a:moveTo>
                  <a:pt x="479925" y="5"/>
                </a:moveTo>
                <a:lnTo>
                  <a:pt x="426797" y="0"/>
                </a:lnTo>
                <a:lnTo>
                  <a:pt x="374383" y="6918"/>
                </a:lnTo>
                <a:lnTo>
                  <a:pt x="323205" y="20185"/>
                </a:lnTo>
                <a:lnTo>
                  <a:pt x="273785" y="39222"/>
                </a:lnTo>
                <a:lnTo>
                  <a:pt x="226644" y="63455"/>
                </a:lnTo>
                <a:lnTo>
                  <a:pt x="188081" y="88346"/>
                </a:lnTo>
                <a:lnTo>
                  <a:pt x="151506" y="116963"/>
                </a:lnTo>
                <a:lnTo>
                  <a:pt x="117386" y="148971"/>
                </a:lnTo>
                <a:lnTo>
                  <a:pt x="86190" y="184037"/>
                </a:lnTo>
                <a:lnTo>
                  <a:pt x="58385" y="221828"/>
                </a:lnTo>
                <a:lnTo>
                  <a:pt x="34439" y="262010"/>
                </a:lnTo>
                <a:lnTo>
                  <a:pt x="14822" y="304250"/>
                </a:lnTo>
                <a:lnTo>
                  <a:pt x="0" y="348215"/>
                </a:lnTo>
                <a:lnTo>
                  <a:pt x="47629" y="282878"/>
                </a:lnTo>
                <a:lnTo>
                  <a:pt x="78519" y="245002"/>
                </a:lnTo>
                <a:lnTo>
                  <a:pt x="144132" y="193681"/>
                </a:lnTo>
                <a:lnTo>
                  <a:pt x="184629" y="168663"/>
                </a:lnTo>
                <a:lnTo>
                  <a:pt x="227173" y="146594"/>
                </a:lnTo>
                <a:lnTo>
                  <a:pt x="271485" y="127502"/>
                </a:lnTo>
                <a:lnTo>
                  <a:pt x="317284" y="111415"/>
                </a:lnTo>
                <a:lnTo>
                  <a:pt x="364288" y="98363"/>
                </a:lnTo>
                <a:lnTo>
                  <a:pt x="412218" y="88374"/>
                </a:lnTo>
                <a:lnTo>
                  <a:pt x="460792" y="81477"/>
                </a:lnTo>
                <a:lnTo>
                  <a:pt x="509731" y="77700"/>
                </a:lnTo>
                <a:lnTo>
                  <a:pt x="558753" y="77072"/>
                </a:lnTo>
                <a:lnTo>
                  <a:pt x="607579" y="79621"/>
                </a:lnTo>
                <a:lnTo>
                  <a:pt x="655926" y="85377"/>
                </a:lnTo>
                <a:lnTo>
                  <a:pt x="703516" y="94367"/>
                </a:lnTo>
                <a:lnTo>
                  <a:pt x="668985" y="61074"/>
                </a:lnTo>
                <a:lnTo>
                  <a:pt x="626325" y="36628"/>
                </a:lnTo>
                <a:lnTo>
                  <a:pt x="579693" y="19338"/>
                </a:lnTo>
                <a:lnTo>
                  <a:pt x="533247" y="7512"/>
                </a:lnTo>
                <a:lnTo>
                  <a:pt x="479925" y="5"/>
                </a:lnTo>
                <a:close/>
              </a:path>
            </a:pathLst>
          </a:custGeom>
          <a:solidFill>
            <a:srgbClr val="009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850" y="791657"/>
            <a:ext cx="141719" cy="14960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21718" y="794338"/>
            <a:ext cx="146913" cy="144246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388400" y="792183"/>
            <a:ext cx="153657" cy="148539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574046" y="792176"/>
            <a:ext cx="140677" cy="14853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3E3E3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3E3E3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531827"/>
            <a:ext cx="15119985" cy="4160520"/>
          </a:xfrm>
          <a:custGeom>
            <a:avLst/>
            <a:gdLst/>
            <a:ahLst/>
            <a:cxnLst/>
            <a:rect l="l" t="t" r="r" b="b"/>
            <a:pathLst>
              <a:path w="15119985" h="4160520">
                <a:moveTo>
                  <a:pt x="0" y="0"/>
                </a:moveTo>
                <a:lnTo>
                  <a:pt x="0" y="4160175"/>
                </a:lnTo>
                <a:lnTo>
                  <a:pt x="15119985" y="4160175"/>
                </a:lnTo>
                <a:lnTo>
                  <a:pt x="15119985" y="3287898"/>
                </a:lnTo>
                <a:lnTo>
                  <a:pt x="12373592" y="3287898"/>
                </a:lnTo>
                <a:lnTo>
                  <a:pt x="12117947" y="3285258"/>
                </a:lnTo>
                <a:lnTo>
                  <a:pt x="11861553" y="3277935"/>
                </a:lnTo>
                <a:lnTo>
                  <a:pt x="11604467" y="3266060"/>
                </a:lnTo>
                <a:lnTo>
                  <a:pt x="11346748" y="3249759"/>
                </a:lnTo>
                <a:lnTo>
                  <a:pt x="11088455" y="3229163"/>
                </a:lnTo>
                <a:lnTo>
                  <a:pt x="10764870" y="3197573"/>
                </a:lnTo>
                <a:lnTo>
                  <a:pt x="10440593" y="3159722"/>
                </a:lnTo>
                <a:lnTo>
                  <a:pt x="10115737" y="3115862"/>
                </a:lnTo>
                <a:lnTo>
                  <a:pt x="9790418" y="3066244"/>
                </a:lnTo>
                <a:lnTo>
                  <a:pt x="9399582" y="2999456"/>
                </a:lnTo>
                <a:lnTo>
                  <a:pt x="9008440" y="2925173"/>
                </a:lnTo>
                <a:lnTo>
                  <a:pt x="8617189" y="2843828"/>
                </a:lnTo>
                <a:lnTo>
                  <a:pt x="8160854" y="2740580"/>
                </a:lnTo>
                <a:lnTo>
                  <a:pt x="7704951" y="2629002"/>
                </a:lnTo>
                <a:lnTo>
                  <a:pt x="7184851" y="2492166"/>
                </a:lnTo>
                <a:lnTo>
                  <a:pt x="6601484" y="2327576"/>
                </a:lnTo>
                <a:lnTo>
                  <a:pt x="5956248" y="2133193"/>
                </a:lnTo>
                <a:lnTo>
                  <a:pt x="5187308" y="1886687"/>
                </a:lnTo>
                <a:lnTo>
                  <a:pt x="4173710" y="1541236"/>
                </a:lnTo>
                <a:lnTo>
                  <a:pt x="0" y="0"/>
                </a:lnTo>
                <a:close/>
              </a:path>
              <a:path w="15119985" h="4160520">
                <a:moveTo>
                  <a:pt x="15119985" y="2953505"/>
                </a:moveTo>
                <a:lnTo>
                  <a:pt x="14991732" y="2986596"/>
                </a:lnTo>
                <a:lnTo>
                  <a:pt x="14844194" y="3022442"/>
                </a:lnTo>
                <a:lnTo>
                  <a:pt x="14695710" y="3056141"/>
                </a:lnTo>
                <a:lnTo>
                  <a:pt x="14546258" y="3087640"/>
                </a:lnTo>
                <a:lnTo>
                  <a:pt x="14395817" y="3116884"/>
                </a:lnTo>
                <a:lnTo>
                  <a:pt x="14244365" y="3143820"/>
                </a:lnTo>
                <a:lnTo>
                  <a:pt x="14091881" y="3168394"/>
                </a:lnTo>
                <a:lnTo>
                  <a:pt x="13938343" y="3190551"/>
                </a:lnTo>
                <a:lnTo>
                  <a:pt x="13783730" y="3210238"/>
                </a:lnTo>
                <a:lnTo>
                  <a:pt x="13628020" y="3227401"/>
                </a:lnTo>
                <a:lnTo>
                  <a:pt x="13450358" y="3243899"/>
                </a:lnTo>
                <a:lnTo>
                  <a:pt x="13261599" y="3258413"/>
                </a:lnTo>
                <a:lnTo>
                  <a:pt x="13072271" y="3269969"/>
                </a:lnTo>
                <a:lnTo>
                  <a:pt x="12882398" y="3278619"/>
                </a:lnTo>
                <a:lnTo>
                  <a:pt x="12628428" y="3285728"/>
                </a:lnTo>
                <a:lnTo>
                  <a:pt x="12373592" y="3287898"/>
                </a:lnTo>
                <a:lnTo>
                  <a:pt x="15119985" y="3287898"/>
                </a:lnTo>
                <a:lnTo>
                  <a:pt x="15119985" y="2953505"/>
                </a:lnTo>
                <a:close/>
              </a:path>
            </a:pathLst>
          </a:custGeom>
          <a:solidFill>
            <a:srgbClr val="F4F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9966803"/>
            <a:ext cx="15119985" cy="725805"/>
          </a:xfrm>
          <a:custGeom>
            <a:avLst/>
            <a:gdLst/>
            <a:ahLst/>
            <a:cxnLst/>
            <a:rect l="l" t="t" r="r" b="b"/>
            <a:pathLst>
              <a:path w="15119985" h="725804">
                <a:moveTo>
                  <a:pt x="790231" y="0"/>
                </a:moveTo>
                <a:lnTo>
                  <a:pt x="68839" y="6108"/>
                </a:lnTo>
                <a:lnTo>
                  <a:pt x="0" y="8002"/>
                </a:lnTo>
                <a:lnTo>
                  <a:pt x="0" y="725198"/>
                </a:lnTo>
                <a:lnTo>
                  <a:pt x="15119985" y="725198"/>
                </a:lnTo>
                <a:lnTo>
                  <a:pt x="15119985" y="405151"/>
                </a:lnTo>
                <a:lnTo>
                  <a:pt x="11685293" y="405151"/>
                </a:lnTo>
                <a:lnTo>
                  <a:pt x="10599051" y="393301"/>
                </a:lnTo>
                <a:lnTo>
                  <a:pt x="8969257" y="341141"/>
                </a:lnTo>
                <a:lnTo>
                  <a:pt x="3456585" y="60942"/>
                </a:lnTo>
                <a:lnTo>
                  <a:pt x="2022145" y="14641"/>
                </a:lnTo>
                <a:lnTo>
                  <a:pt x="927229" y="254"/>
                </a:lnTo>
                <a:lnTo>
                  <a:pt x="790231" y="0"/>
                </a:lnTo>
                <a:close/>
              </a:path>
              <a:path w="15119985" h="725804">
                <a:moveTo>
                  <a:pt x="15119985" y="258267"/>
                </a:moveTo>
                <a:lnTo>
                  <a:pt x="14333415" y="324192"/>
                </a:lnTo>
                <a:lnTo>
                  <a:pt x="13993812" y="344933"/>
                </a:lnTo>
                <a:lnTo>
                  <a:pt x="13314722" y="376570"/>
                </a:lnTo>
                <a:lnTo>
                  <a:pt x="12567857" y="397383"/>
                </a:lnTo>
                <a:lnTo>
                  <a:pt x="11685293" y="405151"/>
                </a:lnTo>
                <a:lnTo>
                  <a:pt x="15119985" y="405151"/>
                </a:lnTo>
                <a:lnTo>
                  <a:pt x="15119985" y="258267"/>
                </a:lnTo>
                <a:close/>
              </a:path>
            </a:pathLst>
          </a:custGeom>
          <a:solidFill>
            <a:srgbClr val="BDB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5648500" y="2475572"/>
            <a:ext cx="1885985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3E3E3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-5986991" y="2754029"/>
            <a:ext cx="19536832" cy="3762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74747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896012" y="10392431"/>
            <a:ext cx="698500" cy="161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29A65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/>
              <a:t>ecosgp</a:t>
            </a:r>
            <a:r>
              <a:rPr dirty="0">
                <a:solidFill>
                  <a:srgbClr val="3E3E3D"/>
                </a:solidFill>
              </a:rPr>
              <a:t>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723699" y="10408153"/>
            <a:ext cx="132715" cy="144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98989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25" dirty="0"/>
              <a:t>‹#›</a:t>
            </a:fld>
            <a:endParaRPr spc="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1392" y="1414854"/>
            <a:ext cx="3200400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b="1" spc="10" dirty="0">
                <a:solidFill>
                  <a:srgbClr val="29A656"/>
                </a:solidFill>
                <a:latin typeface="Tahoma"/>
                <a:cs typeface="Tahoma"/>
              </a:rPr>
              <a:t>Уважаемые партнеры!</a:t>
            </a:r>
            <a:endParaRPr sz="18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1320"/>
              </a:spcBef>
            </a:pPr>
            <a:endParaRPr sz="12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0650" y="2056055"/>
            <a:ext cx="4921885" cy="65812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ru-RU" dirty="0"/>
              <a:t>Компания «ФУДЛИНК» производит комплексные пищевые добавки и </a:t>
            </a:r>
            <a:r>
              <a:rPr lang="ru-RU" dirty="0" err="1"/>
              <a:t>вкусоароматические</a:t>
            </a:r>
            <a:r>
              <a:rPr lang="ru-RU" dirty="0"/>
              <a:t> смеси для пищевой промышленности. Мы дорожим своей репутацией и гарантируем стабильное качество выпускаемой продукции от партии к партии. Наша продукция отвечает тенденциям рынка – мы предоставляем высокотехнологичные смеси для молочной и масложировой отрасли по разумной цене, помогаем нашим партнерам решить технологические проблемы, снизить стоимость готового продукта путем замены дорогостоящего сырья и при этом сохранить высокое качество готового продукта, а зачастую – улучить его, сократить издержки производства.</a:t>
            </a:r>
          </a:p>
          <a:p>
            <a:pPr algn="just"/>
            <a:r>
              <a:rPr lang="ru-RU" dirty="0"/>
              <a:t>Наши технологи с профильным высшим образованием и с большим опытом работы на молокоперерабатывающих производствах своевременно отвечают на запросы наших партнеров, оказывают технологическую поддержку как на этапе внедрения наших комплексных пищевых добавок в производственный процесс, так и при дальнейшем сотрудничестве.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8605" algn="l"/>
                <a:tab pos="1391920" algn="l"/>
                <a:tab pos="2216785" algn="l"/>
                <a:tab pos="3359150" algn="l"/>
                <a:tab pos="3927475" algn="l"/>
                <a:tab pos="4335780" algn="l"/>
              </a:tabLst>
            </a:pPr>
            <a:endParaRPr sz="1200" dirty="0">
              <a:latin typeface="Tahoma"/>
              <a:cs typeface="Tahoma"/>
            </a:endParaRP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CBAB0913-6163-44B4-9C23-E65DFD2529B3}"/>
              </a:ext>
            </a:extLst>
          </p:cNvPr>
          <p:cNvSpPr txBox="1">
            <a:spLocks/>
          </p:cNvSpPr>
          <p:nvPr/>
        </p:nvSpPr>
        <p:spPr>
          <a:xfrm>
            <a:off x="8172450" y="546100"/>
            <a:ext cx="5715000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ТВОРОГ </a:t>
            </a:r>
            <a:r>
              <a:rPr lang="ru-RU" sz="2000" b="1" kern="0" spc="260" dirty="0">
                <a:solidFill>
                  <a:srgbClr val="67624B"/>
                </a:solidFill>
              </a:rPr>
              <a:t>И </a:t>
            </a:r>
            <a:r>
              <a:rPr lang="ru-RU" sz="2000" b="1" kern="0" spc="265" dirty="0">
                <a:solidFill>
                  <a:srgbClr val="67624B"/>
                </a:solidFill>
              </a:rPr>
              <a:t> </a:t>
            </a:r>
            <a:r>
              <a:rPr lang="ru-RU" sz="2000" b="1" kern="0" spc="395" dirty="0">
                <a:solidFill>
                  <a:srgbClr val="67624B"/>
                </a:solidFill>
              </a:rPr>
              <a:t>ТВОРОЖНЫЙ  </a:t>
            </a:r>
            <a:r>
              <a:rPr lang="ru-RU" sz="2000" b="1" kern="0" spc="330" dirty="0">
                <a:solidFill>
                  <a:srgbClr val="67624B"/>
                </a:solidFill>
              </a:rPr>
              <a:t>ПРОДУКТ</a:t>
            </a: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72450" y="1235776"/>
            <a:ext cx="6248400" cy="8739572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9010»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Е1414, белок молочный, стабилизаторы (Е401, Е415), эмульгатор Е331).</a:t>
            </a:r>
          </a:p>
          <a:p>
            <a:pPr algn="just"/>
            <a:r>
              <a:rPr lang="ru-RU" sz="1600" dirty="0"/>
              <a:t>Обеспечивает увеличение выхода готового продукта (до 85% при содержании влаги не менее 58%), способствует образованию плотного сгустка, формированию крупного зерна творожного продукта, позволяет ускорить технологический процесс за счет быстрого отделения сыворотки на этапе прессования.</a:t>
            </a:r>
          </a:p>
          <a:p>
            <a:pPr algn="just"/>
            <a:r>
              <a:rPr lang="ru-RU" sz="1600" dirty="0"/>
              <a:t>Готовый продукт обладает 100%-ной термостабильностью, а также выдерживает процесс дефростации без изменения физических, химических и органолептических показателей.</a:t>
            </a:r>
          </a:p>
          <a:p>
            <a:endParaRPr lang="ru-RU" sz="1600" b="1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4480»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смесь пшеничных и цитрусовых волокон, стабилизатор Е401, эмульгатор Е331.</a:t>
            </a:r>
          </a:p>
          <a:p>
            <a:pPr algn="just"/>
            <a:r>
              <a:rPr lang="ru-RU" sz="1600" dirty="0"/>
              <a:t>Обеспечивает увеличение выхода готового продукта на 60-70%. При дозировке 0,8% позволят получить выход рассыпчатого 9%-</a:t>
            </a:r>
            <a:r>
              <a:rPr lang="ru-RU" sz="1600" dirty="0" err="1"/>
              <a:t>ного</a:t>
            </a:r>
            <a:r>
              <a:rPr lang="ru-RU" sz="1600" dirty="0"/>
              <a:t> творога не менее 22%.</a:t>
            </a:r>
          </a:p>
          <a:p>
            <a:pPr algn="just"/>
            <a:r>
              <a:rPr lang="ru-RU" sz="1600" dirty="0"/>
              <a:t>Улучшает органолептические показатели, предотвращает миграцию белка и жира в сыворотку, сокращает время обработки сгустка и процесс прессования.</a:t>
            </a:r>
          </a:p>
          <a:p>
            <a:pPr algn="just"/>
            <a:r>
              <a:rPr lang="ru-RU" sz="1600" dirty="0"/>
              <a:t>Подходит для производства творога на автоматизированных линиях.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Смесь сухая </a:t>
            </a:r>
            <a:r>
              <a:rPr lang="ru-RU" sz="1600" b="1" dirty="0" err="1">
                <a:solidFill>
                  <a:srgbClr val="00B050"/>
                </a:solidFill>
              </a:rPr>
              <a:t>молокосодержащая</a:t>
            </a:r>
            <a:r>
              <a:rPr lang="ru-RU" sz="1600" b="1" dirty="0">
                <a:solidFill>
                  <a:srgbClr val="00B050"/>
                </a:solidFill>
              </a:rPr>
              <a:t> «АКСИЛАК 1010»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концентрат сывороточный белковый.</a:t>
            </a:r>
          </a:p>
          <a:p>
            <a:pPr algn="just"/>
            <a:r>
              <a:rPr lang="ru-RU" sz="1600" dirty="0"/>
              <a:t>100% натуральный молочный продукт, который позволяет при дозировке 0,4-1,0% увеличить выход творога и сычужных сыров на 17-25% и более, в зависимости от химического состава молока-сырья и технологических особенностей предприятия.</a:t>
            </a:r>
          </a:p>
          <a:p>
            <a:pPr algn="just"/>
            <a:r>
              <a:rPr lang="ru-RU" sz="1600" dirty="0"/>
              <a:t>Позволяет восполнить дефицит белка в молоке и сохранить таким образом  критически важный в сыроделии баланс «жир/белок» без этапа сепарирования цельного молока, существенно снизить зависимость от нерегулярности поставок сырого молока и его низкого качества.</a:t>
            </a:r>
          </a:p>
          <a:p>
            <a:pPr algn="just"/>
            <a:endParaRPr lang="ru-RU" sz="16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8AC7BBE-0504-4037-9C95-C9B026CC9F9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30250" y="165100"/>
            <a:ext cx="1295401" cy="1321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81322" y="992015"/>
            <a:ext cx="6248400" cy="9478236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endParaRPr lang="ru-RU" sz="1600" b="1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4425»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сыворотка молочная сухая, желатин пищевой, цитрусовые волокна.</a:t>
            </a:r>
          </a:p>
          <a:p>
            <a:pPr algn="just"/>
            <a:r>
              <a:rPr lang="ru-RU" sz="1600" dirty="0"/>
              <a:t>Обеспечивает получение густой и однородной структуры, стабильной в процессе хранения, способствует коллоидной защите белка, придавая продукту дополнительную эластичность, обеспечивает равномерное распределение частиц фруктов, усиливая тем самым вкус фруктового сырья, придаёт полноту вкуса и ощущение </a:t>
            </a:r>
            <a:r>
              <a:rPr lang="ru-RU" sz="1600" dirty="0" err="1"/>
              <a:t>сливочности</a:t>
            </a:r>
            <a:r>
              <a:rPr lang="ru-RU" sz="1600" dirty="0"/>
              <a:t>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7210»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крахмал кукурузный, желатин пищевой, пектин цитрусовый.</a:t>
            </a:r>
          </a:p>
          <a:p>
            <a:pPr algn="just"/>
            <a:r>
              <a:rPr lang="ru-RU" sz="1600" dirty="0"/>
              <a:t>Позволяет получить готовый продукт с безупречными структурно-механическими свойствами.</a:t>
            </a:r>
          </a:p>
          <a:p>
            <a:pPr algn="just"/>
            <a:r>
              <a:rPr lang="ru-RU" sz="1600" dirty="0"/>
              <a:t>Пектин, входящий в состав, защищает белок при низких значениях рН. Желатин, входящий в состав, способствует коллоидной защите белка, придает продукту дополнительную эластичность.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7215»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Е1442, стабилизатор Е440.</a:t>
            </a:r>
          </a:p>
          <a:p>
            <a:pPr algn="just"/>
            <a:r>
              <a:rPr lang="ru-RU" sz="1600" dirty="0"/>
              <a:t>Обеспечивает получение готового продукта со стабильной густой, однородной и короткой структурой, чистым сливочным вкусом, компенсирует недостаток СОМО и жира, не оказывает негативного влияния на процесс ферментации, обладает высокой устойчивостью к механическим нагрузкам, высоким температурам и низкому значению рН, контролирует </a:t>
            </a:r>
            <a:r>
              <a:rPr lang="ru-RU" sz="1600" dirty="0" err="1"/>
              <a:t>синерезис</a:t>
            </a:r>
            <a:r>
              <a:rPr lang="ru-RU" sz="1600" dirty="0"/>
              <a:t> в процессе хранения и транспортировки.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Смесь сухая </a:t>
            </a:r>
            <a:r>
              <a:rPr lang="ru-RU" sz="1600" b="1" dirty="0" err="1">
                <a:solidFill>
                  <a:srgbClr val="00B050"/>
                </a:solidFill>
              </a:rPr>
              <a:t>молокосодержащая</a:t>
            </a:r>
            <a:r>
              <a:rPr lang="ru-RU" sz="1600" b="1" dirty="0">
                <a:solidFill>
                  <a:srgbClr val="00B050"/>
                </a:solidFill>
              </a:rPr>
              <a:t> «АКСИЛАК 1010»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концентрат сывороточный белковый.</a:t>
            </a:r>
          </a:p>
          <a:p>
            <a:pPr algn="just"/>
            <a:r>
              <a:rPr lang="ru-RU" sz="1600" dirty="0"/>
              <a:t>Сбалансированный комплекс концентратов казеиновых и сывороточных фракций молочного белка, 100% натуральный молочный продукт, увеличивает содержание белка в молочной смеси без негативного влияния на органолептические характеристики готового продукта, обладает загущающими и </a:t>
            </a:r>
            <a:r>
              <a:rPr lang="ru-RU" sz="1600" dirty="0" err="1"/>
              <a:t>эмульгирующими</a:t>
            </a:r>
            <a:r>
              <a:rPr lang="ru-RU" sz="1600" dirty="0"/>
              <a:t> свойствами, образует гомогенную структуру, глянцевую ровную поверхность, чистый сливочный вкус.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99D0E8A-312F-4C81-A384-A82ECDDD3B7B}"/>
              </a:ext>
            </a:extLst>
          </p:cNvPr>
          <p:cNvSpPr txBox="1"/>
          <p:nvPr/>
        </p:nvSpPr>
        <p:spPr>
          <a:xfrm>
            <a:off x="1009650" y="1384300"/>
            <a:ext cx="6248400" cy="9016571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8010»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загустители (E1442, Е1422), желатин пищевой, стабилизатор Е417.</a:t>
            </a:r>
          </a:p>
          <a:p>
            <a:pPr algn="just"/>
            <a:r>
              <a:rPr lang="ru-RU" sz="1600" dirty="0"/>
              <a:t>Обеспечивает стабильную однородную и плотную консистенцию, позволяет ее сохранить неизменной при транспортировке и в процессе хранения, уменьшает тенденцию к </a:t>
            </a:r>
            <a:r>
              <a:rPr lang="ru-RU" sz="1600" dirty="0" err="1"/>
              <a:t>синерезису</a:t>
            </a:r>
            <a:r>
              <a:rPr lang="ru-RU" sz="1600" dirty="0"/>
              <a:t> и увеличивает срок хранения продукта.</a:t>
            </a:r>
          </a:p>
          <a:p>
            <a:endParaRPr lang="ru-RU" sz="1600" b="1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7010»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Е1422, желатин пищевой, стабилизаторы (Е440, Е406).</a:t>
            </a:r>
          </a:p>
          <a:p>
            <a:pPr algn="just"/>
            <a:r>
              <a:rPr lang="ru-RU" sz="1600" dirty="0"/>
              <a:t>Обладает загущающими и </a:t>
            </a:r>
            <a:r>
              <a:rPr lang="ru-RU" sz="1600" dirty="0" err="1"/>
              <a:t>эмульгирующими</a:t>
            </a:r>
            <a:r>
              <a:rPr lang="ru-RU" sz="1600" dirty="0"/>
              <a:t> свойствами. Образует гомогенную </a:t>
            </a:r>
            <a:r>
              <a:rPr lang="ru-RU" sz="1600" dirty="0" err="1"/>
              <a:t>кремообразную</a:t>
            </a:r>
            <a:r>
              <a:rPr lang="ru-RU" sz="1600" dirty="0"/>
              <a:t> структуру, стабильную в процессе хранения и транспортировки, способствует коллоидной защите белка, в том числе при низких значениях рН, создает «ямку», характерную для десертного йогурта. </a:t>
            </a:r>
          </a:p>
          <a:p>
            <a:pPr algn="just"/>
            <a:endParaRPr lang="ru-RU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4410»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загуститель агар, желатин пищевой, загуститель пектины.</a:t>
            </a:r>
          </a:p>
          <a:p>
            <a:pPr algn="just"/>
            <a:r>
              <a:rPr lang="ru-RU" sz="1600" dirty="0"/>
              <a:t>Не содержит крахмалосодержащие продукты, восполняет дефицит белка в молоке, позволяет получить готовый продукт с безупречными структурно-механическими свойствами, способствует достижению эффекта «ямка», предотвращает </a:t>
            </a:r>
            <a:r>
              <a:rPr lang="ru-RU" sz="1600" dirty="0" err="1"/>
              <a:t>синерезис</a:t>
            </a:r>
            <a:r>
              <a:rPr lang="ru-RU" sz="1600" dirty="0"/>
              <a:t> в процессе хранения и транспортировки.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3325»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загустители (Е440, Е406), сахароза, стабилизаторы (Е410, Е415, Е412).</a:t>
            </a:r>
          </a:p>
          <a:p>
            <a:pPr algn="just"/>
            <a:r>
              <a:rPr lang="ru-RU" sz="1600" dirty="0"/>
              <a:t>Увеличивает прочность молочно-белкового геля, улучшает консистенцию. Добавка стабильна к длительному термическому и механическому воздействию, не оказывает негативного влияния на процесс ферментации, не содержит </a:t>
            </a:r>
            <a:r>
              <a:rPr lang="ru-RU" sz="1600" dirty="0" err="1"/>
              <a:t>крахмалопродукты</a:t>
            </a:r>
            <a:r>
              <a:rPr lang="ru-RU" sz="1600" dirty="0"/>
              <a:t> и желатин. 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BD961FE-2E50-4C12-B315-C42B2CDAC6EF}"/>
              </a:ext>
            </a:extLst>
          </p:cNvPr>
          <p:cNvSpPr txBox="1">
            <a:spLocks/>
          </p:cNvSpPr>
          <p:nvPr/>
        </p:nvSpPr>
        <p:spPr>
          <a:xfrm>
            <a:off x="8181322" y="546100"/>
            <a:ext cx="5715000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ЙОГУРТЫ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1576A081-3081-4650-86B6-33B8B4EE5D20}"/>
              </a:ext>
            </a:extLst>
          </p:cNvPr>
          <p:cNvSpPr txBox="1">
            <a:spLocks/>
          </p:cNvSpPr>
          <p:nvPr/>
        </p:nvSpPr>
        <p:spPr>
          <a:xfrm>
            <a:off x="1009650" y="546100"/>
            <a:ext cx="5715000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ЙОГУРТЫ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E3F89F7-BA8F-4AC0-8455-6C72868207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50" y="317500"/>
            <a:ext cx="1143000" cy="130643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36161E8-F8CC-457D-995A-2F98AFFAE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0721" y="223149"/>
            <a:ext cx="16002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9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88890" y="1522550"/>
            <a:ext cx="6248400" cy="7754687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9510»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Е407, стабилизатор Е466, загуститель Е410, сывороточный белковый концентрат.</a:t>
            </a:r>
            <a:endParaRPr lang="ru-RU" sz="1600" dirty="0"/>
          </a:p>
          <a:p>
            <a:pPr algn="just"/>
            <a:r>
              <a:rPr lang="ru-RU" sz="1600" dirty="0"/>
              <a:t>Способствует получению однородной консистенции и уникальной текстуры творожного сыра, увеличивает прочность сгустка молочно-белкового геля, защищает белок во время термообработки, предотвращает порок «мучнистость», улучшает </a:t>
            </a:r>
            <a:r>
              <a:rPr lang="ru-RU" sz="1600" dirty="0" err="1"/>
              <a:t>намазываемость</a:t>
            </a:r>
            <a:r>
              <a:rPr lang="ru-RU" sz="1600" dirty="0"/>
              <a:t>, устраняет </a:t>
            </a:r>
            <a:r>
              <a:rPr lang="ru-RU" sz="1600" dirty="0" err="1"/>
              <a:t>синерезис</a:t>
            </a:r>
            <a:r>
              <a:rPr lang="ru-RU" sz="1600" dirty="0"/>
              <a:t>.</a:t>
            </a:r>
          </a:p>
          <a:p>
            <a:pPr algn="just"/>
            <a:endParaRPr lang="ru-RU" sz="1600" b="1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7710»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Е1442, стабилизаторы (Е407, Е410, Е417, Е401), эмульгатор Е471.</a:t>
            </a:r>
          </a:p>
          <a:p>
            <a:pPr algn="just"/>
            <a:r>
              <a:rPr lang="ru-RU" sz="1600" dirty="0"/>
              <a:t>Обеспечивает термостабильные свойства, способствует получению уникальной текстуры творожного сыра, увеличивает прочность сгустка молочно-белкового геля, защищает белок во время термообработки, предотвращает порок «мучнистость».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0515»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стабилизаторы Е407а.</a:t>
            </a:r>
          </a:p>
          <a:p>
            <a:pPr algn="just"/>
            <a:r>
              <a:rPr lang="ru-RU" sz="1600" dirty="0"/>
              <a:t>Используется в качестве загустителя, стабилизатора, </a:t>
            </a:r>
            <a:r>
              <a:rPr lang="ru-RU" sz="1600" dirty="0" err="1"/>
              <a:t>гелеобразователя</a:t>
            </a:r>
            <a:r>
              <a:rPr lang="ru-RU" sz="1600" dirty="0"/>
              <a:t>. Добавка формирует мягкие, эластичные гели, улучшает структурные свойства и органолептические показатели.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0510»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Е401, декстроза.</a:t>
            </a:r>
          </a:p>
          <a:p>
            <a:pPr algn="just"/>
            <a:r>
              <a:rPr lang="ru-RU" sz="1600" dirty="0"/>
              <a:t>Обеспечивает термостабильные свойства, увеличивает прочность сгустка молочно-белкового геля, обладает высокой устойчивостью к механическим нагрузкам, высоким температурам и низкому значению рН, контролирует </a:t>
            </a:r>
            <a:r>
              <a:rPr lang="ru-RU" sz="1600" dirty="0" err="1"/>
              <a:t>синерезис</a:t>
            </a:r>
            <a:r>
              <a:rPr lang="ru-RU" sz="1600" dirty="0"/>
              <a:t> в процессе хранения и транспортировки.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99D0E8A-312F-4C81-A384-A82ECDDD3B7B}"/>
              </a:ext>
            </a:extLst>
          </p:cNvPr>
          <p:cNvSpPr txBox="1"/>
          <p:nvPr/>
        </p:nvSpPr>
        <p:spPr>
          <a:xfrm>
            <a:off x="1009650" y="1384300"/>
            <a:ext cx="6248400" cy="8524128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4510»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Е1412, концентрат сывороточный белковый, желатин пищевой, стабилизатор Е412.</a:t>
            </a:r>
          </a:p>
          <a:p>
            <a:pPr algn="just"/>
            <a:r>
              <a:rPr lang="ru-RU" sz="1600" dirty="0"/>
              <a:t>Способствует увеличению прочностных свойств молочно-белкового геля, получению продукта с глянцевой поверхностью и плотной структурой, повышает биологическую ценность и придает продукту чистый сливочный вкус, нивелируя растительные жиры, предотвращает </a:t>
            </a:r>
            <a:r>
              <a:rPr lang="ru-RU" sz="1600" dirty="0" err="1"/>
              <a:t>синерезис</a:t>
            </a:r>
            <a:r>
              <a:rPr lang="ru-RU" sz="1600" dirty="0"/>
              <a:t> в процессе хранения.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8010»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загустители (E1442, Е1422), желатин пищевой, стабилизатор Е417.</a:t>
            </a:r>
          </a:p>
          <a:p>
            <a:pPr algn="just"/>
            <a:r>
              <a:rPr lang="ru-RU" sz="1600" dirty="0"/>
              <a:t>Обеспечивает стабильную однородную и плотную консистенцию, позволяет ее сохранить неизменной при транспортировке и в процессе хранения, уменьшает тенденцию к </a:t>
            </a:r>
            <a:r>
              <a:rPr lang="ru-RU" sz="1600" dirty="0" err="1"/>
              <a:t>синерезису</a:t>
            </a:r>
            <a:r>
              <a:rPr lang="ru-RU" sz="1600" dirty="0"/>
              <a:t> и увеличивает срок хранения продукта.</a:t>
            </a:r>
          </a:p>
          <a:p>
            <a:pPr algn="just"/>
            <a:endParaRPr lang="ru-RU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8055»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Е1442, желатин пищевой, эмульгатор Е471.</a:t>
            </a:r>
          </a:p>
          <a:p>
            <a:pPr algn="just"/>
            <a:r>
              <a:rPr lang="ru-RU" sz="1600" dirty="0"/>
              <a:t>Обеспечивает получение готового продукта с плотной структурой и глянцевой поверхностью, безупречными структурно-механическими свойствами, наполненным вкусом, обеспечивает отличную </a:t>
            </a:r>
            <a:r>
              <a:rPr lang="ru-RU" sz="1600" dirty="0" err="1"/>
              <a:t>взбитость</a:t>
            </a:r>
            <a:r>
              <a:rPr lang="ru-RU" sz="1600" dirty="0"/>
              <a:t> и длительное сохранение формы. 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Смесь сухая </a:t>
            </a:r>
            <a:r>
              <a:rPr lang="ru-RU" sz="1600" b="1" dirty="0" err="1">
                <a:solidFill>
                  <a:srgbClr val="00B050"/>
                </a:solidFill>
              </a:rPr>
              <a:t>молокосодержащая</a:t>
            </a:r>
            <a:r>
              <a:rPr lang="ru-RU" sz="1600" b="1" dirty="0">
                <a:solidFill>
                  <a:srgbClr val="00B050"/>
                </a:solidFill>
              </a:rPr>
              <a:t> «АКСИЛАК 1010»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молочный белок, концентрат сывороточный белковый.</a:t>
            </a:r>
          </a:p>
          <a:p>
            <a:pPr algn="just"/>
            <a:r>
              <a:rPr lang="ru-RU" sz="1600" dirty="0"/>
              <a:t>100% натуральный молочный продукт. Увеличивает содержание белка в молочной смеси без негативного влияния на органолептические характеристики готового продукта, обладает загущающими и </a:t>
            </a:r>
            <a:r>
              <a:rPr lang="ru-RU" sz="1600" dirty="0" err="1"/>
              <a:t>эмульгирующими</a:t>
            </a:r>
            <a:r>
              <a:rPr lang="ru-RU" sz="1600" dirty="0"/>
              <a:t> свойствами, образует гомогенную структуру, глянцевую ровную поверхность, чистый сливочный вкус.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BD961FE-2E50-4C12-B315-C42B2CDAC6EF}"/>
              </a:ext>
            </a:extLst>
          </p:cNvPr>
          <p:cNvSpPr txBox="1">
            <a:spLocks/>
          </p:cNvSpPr>
          <p:nvPr/>
        </p:nvSpPr>
        <p:spPr>
          <a:xfrm>
            <a:off x="8181322" y="546100"/>
            <a:ext cx="5715000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ТВОРОЖНЫЙ СЫР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1576A081-3081-4650-86B6-33B8B4EE5D20}"/>
              </a:ext>
            </a:extLst>
          </p:cNvPr>
          <p:cNvSpPr txBox="1">
            <a:spLocks/>
          </p:cNvSpPr>
          <p:nvPr/>
        </p:nvSpPr>
        <p:spPr>
          <a:xfrm>
            <a:off x="1009650" y="546100"/>
            <a:ext cx="5715000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СМЕТАННЫЙ ПРОДУКТ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CE27A5-6730-4B8B-8E93-AA3B620BAA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974" y="234100"/>
            <a:ext cx="1856027" cy="1237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56872AC-4663-49BB-9247-B07CCCD1F44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2325" y="259326"/>
            <a:ext cx="1624965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5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45570" y="1666960"/>
            <a:ext cx="6248400" cy="7016023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8244»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эмульгатор Е471, стабилизатор Е407.</a:t>
            </a:r>
          </a:p>
          <a:p>
            <a:pPr algn="just"/>
            <a:r>
              <a:rPr lang="ru-RU" sz="1600" dirty="0"/>
              <a:t>Снижает межфазное натяжение между водной и жировой фазами в эмульсиях, что способствует получению тонкой, равномерной и стабильной дисперсии. Обеспечивает эффективное диспергирование и эмульгирование, стабилизирует консистенцию продукта в процессе хранения.</a:t>
            </a:r>
          </a:p>
          <a:p>
            <a:pPr algn="just"/>
            <a:endParaRPr lang="ru-RU" sz="1600" b="1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3510»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стабилизаторы Е407.</a:t>
            </a:r>
          </a:p>
          <a:p>
            <a:pPr algn="just"/>
            <a:r>
              <a:rPr lang="ru-RU" sz="1600" dirty="0"/>
              <a:t>Загущает, стабилизирует, улучшает структурные свойства и органолептические показатели готового продукта.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1055»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эмульгаторы (Е471, Е481).</a:t>
            </a:r>
          </a:p>
          <a:p>
            <a:pPr algn="just"/>
            <a:r>
              <a:rPr lang="ru-RU" sz="1600" dirty="0"/>
              <a:t>Демонстрирует отличную функциональность в качестве взбивающего агента при производстве мороженого, способствует получению однородного продукта высокого качества.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5510»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эмульгатор Е471, стабилизаторы и загустители (Е412, Е466, Е407), глюкоза.</a:t>
            </a:r>
          </a:p>
          <a:p>
            <a:pPr algn="just"/>
            <a:r>
              <a:rPr lang="ru-RU" sz="1600" dirty="0"/>
              <a:t>Обеспечивает высокую </a:t>
            </a:r>
            <a:r>
              <a:rPr lang="ru-RU" sz="1600" dirty="0" err="1"/>
              <a:t>взбитость</a:t>
            </a:r>
            <a:r>
              <a:rPr lang="ru-RU" sz="1600" dirty="0"/>
              <a:t> и нежную текстуру, препятствует образованию кристаллов льда и лактозы при «тепловом шоке», предотвращает усадку при хранении, придаёт стабильность воздушной фазе мороженого. Подходит для производства мороженого с молочным и растительным жиром.</a:t>
            </a:r>
          </a:p>
          <a:p>
            <a:pPr algn="just"/>
            <a:endParaRPr lang="ru-RU" sz="1600" dirty="0"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99D0E8A-312F-4C81-A384-A82ECDDD3B7B}"/>
              </a:ext>
            </a:extLst>
          </p:cNvPr>
          <p:cNvSpPr txBox="1"/>
          <p:nvPr/>
        </p:nvSpPr>
        <p:spPr>
          <a:xfrm>
            <a:off x="1009649" y="1841500"/>
            <a:ext cx="6248400" cy="7293022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5010»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Е407, сахароза.</a:t>
            </a:r>
          </a:p>
          <a:p>
            <a:pPr algn="just"/>
            <a:r>
              <a:rPr lang="ru-RU" sz="1600" dirty="0"/>
              <a:t>Способствует получению прозрачного прочного геля при значении рН≥3,7, стабилизирует систему, обладает высокой влагосвязывающей способностью, улучшает структурные свойства.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2025»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Е407а, загуститель Е412, агент </a:t>
            </a:r>
            <a:r>
              <a:rPr lang="ru-RU" sz="1600" b="1" dirty="0" err="1"/>
              <a:t>желирующий</a:t>
            </a:r>
            <a:r>
              <a:rPr lang="ru-RU" sz="1600" b="1" dirty="0"/>
              <a:t> Е508.</a:t>
            </a:r>
          </a:p>
          <a:p>
            <a:pPr algn="just"/>
            <a:r>
              <a:rPr lang="ru-RU" sz="1600" dirty="0"/>
              <a:t>Обеспечивает создание устойчивой молочно-жировой эмульсии и препятствует ее разрушению, позволяет улучшить и сохранить консистенцию продукта на протяжении длительного срока хранения.</a:t>
            </a:r>
          </a:p>
          <a:p>
            <a:pPr algn="just"/>
            <a:endParaRPr lang="ru-RU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5710»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Е440, сахароза.</a:t>
            </a:r>
          </a:p>
          <a:p>
            <a:pPr algn="just"/>
            <a:r>
              <a:rPr lang="ru-RU" sz="1600" dirty="0"/>
              <a:t>Формирует стабильную трехмерную сеть, эффективно связывая воду. Обеспечивает термостабильные и пластичные свойства готовому продукту.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«СОЛКРЕМ 2010»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эмульгатор Е331, регулятор кислотности Е451, стабилизаторы (Е452, Е339).</a:t>
            </a:r>
          </a:p>
          <a:p>
            <a:pPr algn="just"/>
            <a:r>
              <a:rPr lang="ru-RU" sz="1600" dirty="0"/>
              <a:t>Предотвращает денатурацию белка при тепловой обработке, стабилизирует молочную систему, минеральный состав молока, </a:t>
            </a:r>
            <a:r>
              <a:rPr lang="ru-RU" sz="1600" dirty="0" err="1"/>
              <a:t>pH</a:t>
            </a:r>
            <a:r>
              <a:rPr lang="ru-RU" sz="1600" dirty="0"/>
              <a:t>, улучшает структуру и консистенцию готового продукта, обладает бактериостатическими свойствами.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BD961FE-2E50-4C12-B315-C42B2CDAC6EF}"/>
              </a:ext>
            </a:extLst>
          </p:cNvPr>
          <p:cNvSpPr txBox="1">
            <a:spLocks/>
          </p:cNvSpPr>
          <p:nvPr/>
        </p:nvSpPr>
        <p:spPr>
          <a:xfrm>
            <a:off x="8181324" y="225499"/>
            <a:ext cx="3724928" cy="1330877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МОЛОЧНЫЙ КОКТЕЙЛЬ И МОРОЖЕНОЕ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1576A081-3081-4650-86B6-33B8B4EE5D20}"/>
              </a:ext>
            </a:extLst>
          </p:cNvPr>
          <p:cNvSpPr txBox="1">
            <a:spLocks/>
          </p:cNvSpPr>
          <p:nvPr/>
        </p:nvSpPr>
        <p:spPr>
          <a:xfrm>
            <a:off x="1009649" y="546100"/>
            <a:ext cx="5934729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МОЛОЧНЫЕ КОНСЕРВЫ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35B3512-DE36-4656-A87C-BA7DB351F7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6850" y="341057"/>
            <a:ext cx="1497120" cy="133802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9261E59-C558-4132-917B-1DC9DD9D8F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422" y="427718"/>
            <a:ext cx="2060627" cy="1377815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32787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45570" y="1666960"/>
            <a:ext cx="6248400" cy="7262244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1510»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Е1422, эмульгатор Е1450, стабилизатор Е407, агент </a:t>
            </a:r>
            <a:r>
              <a:rPr lang="ru-RU" sz="1600" b="1" dirty="0" err="1"/>
              <a:t>желирующий</a:t>
            </a:r>
            <a:r>
              <a:rPr lang="ru-RU" sz="1600" b="1" dirty="0"/>
              <a:t> E508.</a:t>
            </a:r>
          </a:p>
          <a:p>
            <a:pPr algn="just"/>
            <a:r>
              <a:rPr lang="ru-RU" sz="1600" dirty="0"/>
              <a:t>Обладает высокой </a:t>
            </a:r>
            <a:r>
              <a:rPr lang="ru-RU" sz="1600" dirty="0" err="1"/>
              <a:t>влаго</a:t>
            </a:r>
            <a:r>
              <a:rPr lang="ru-RU" sz="1600" dirty="0"/>
              <a:t>- и </a:t>
            </a:r>
            <a:r>
              <a:rPr lang="ru-RU" sz="1600" dirty="0" err="1"/>
              <a:t>жиросвязывающей</a:t>
            </a:r>
            <a:r>
              <a:rPr lang="ru-RU" sz="1600" dirty="0"/>
              <a:t> способностью, гарантирует эластичную плотную структуру для ломтевых и блочных плавленых сыров, плотную, в меру упругую, структуру для пастообразных плавленых сыров, предотвращает </a:t>
            </a:r>
            <a:r>
              <a:rPr lang="ru-RU" sz="1600" dirty="0" err="1"/>
              <a:t>синерезис</a:t>
            </a:r>
            <a:r>
              <a:rPr lang="ru-RU" sz="1600" dirty="0"/>
              <a:t>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2575»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загуститель Е1442, белок молочный, стабилизаторы (Е407, Е410).</a:t>
            </a:r>
          </a:p>
          <a:p>
            <a:pPr algn="just"/>
            <a:r>
              <a:rPr lang="ru-RU" sz="1600" dirty="0"/>
              <a:t>Обладает загущающим и </a:t>
            </a:r>
            <a:r>
              <a:rPr lang="ru-RU" sz="1600" dirty="0" err="1"/>
              <a:t>эмульгирующим</a:t>
            </a:r>
            <a:r>
              <a:rPr lang="ru-RU" sz="1600" dirty="0"/>
              <a:t> действием, нивелирует недостатки сырья, увеличивает содержание белка, улучшает структурные свойства и органолептические показатели готового продукта.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2025»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Е407а, загуститель Е412, агент </a:t>
            </a:r>
            <a:r>
              <a:rPr lang="ru-RU" sz="1600" b="1" dirty="0" err="1"/>
              <a:t>желирующий</a:t>
            </a:r>
            <a:r>
              <a:rPr lang="ru-RU" sz="1600" b="1" dirty="0"/>
              <a:t> Е508.</a:t>
            </a:r>
          </a:p>
          <a:p>
            <a:pPr algn="just"/>
            <a:r>
              <a:rPr lang="ru-RU" sz="1600" dirty="0"/>
              <a:t>Обеспечивает создание плотной и эластичной структуры готового продукта, работает с различным сырьем, в том числе творогом и творожным продуктом.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5288»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Е407, агент </a:t>
            </a:r>
            <a:r>
              <a:rPr lang="ru-RU" sz="1600" b="1" dirty="0" err="1"/>
              <a:t>желирующий</a:t>
            </a:r>
            <a:r>
              <a:rPr lang="ru-RU" sz="1600" b="1" dirty="0"/>
              <a:t> Е508.</a:t>
            </a:r>
          </a:p>
          <a:p>
            <a:pPr algn="just"/>
            <a:r>
              <a:rPr lang="ru-RU" sz="1600" dirty="0"/>
              <a:t>Обладает высокой влагосвязывающей и </a:t>
            </a:r>
            <a:r>
              <a:rPr lang="ru-RU" sz="1600" dirty="0" err="1"/>
              <a:t>влагоудерживающей</a:t>
            </a:r>
            <a:r>
              <a:rPr lang="ru-RU" sz="1600" dirty="0"/>
              <a:t> способностью, создает плотную текстуру. Позволяет снизить себестоимость готового продукта, сохранив при этом высокое качество.</a:t>
            </a: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99D0E8A-312F-4C81-A384-A82ECDDD3B7B}"/>
              </a:ext>
            </a:extLst>
          </p:cNvPr>
          <p:cNvSpPr txBox="1"/>
          <p:nvPr/>
        </p:nvSpPr>
        <p:spPr>
          <a:xfrm>
            <a:off x="1009649" y="1841500"/>
            <a:ext cx="6248400" cy="680058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7510»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стабилизаторы (Е1422, Е407), эмульгаторы (Е331, Е452, Е340).</a:t>
            </a:r>
          </a:p>
          <a:p>
            <a:pPr algn="just"/>
            <a:r>
              <a:rPr lang="ru-RU" sz="1600" dirty="0"/>
              <a:t>Используется в качестве </a:t>
            </a:r>
            <a:r>
              <a:rPr lang="ru-RU" sz="1600" dirty="0" err="1"/>
              <a:t>структурообразователя</a:t>
            </a:r>
            <a:r>
              <a:rPr lang="ru-RU" sz="1600" dirty="0"/>
              <a:t>, эмульгатора и стабилизатора, улучшает структуру сыра – придает отличную </a:t>
            </a:r>
            <a:r>
              <a:rPr lang="ru-RU" sz="1600" dirty="0" err="1"/>
              <a:t>натираемость</a:t>
            </a:r>
            <a:r>
              <a:rPr lang="ru-RU" sz="1600" dirty="0"/>
              <a:t>, в том числе на </a:t>
            </a:r>
            <a:r>
              <a:rPr lang="ru-RU" sz="1600" dirty="0" err="1"/>
              <a:t>слайсере</a:t>
            </a:r>
            <a:r>
              <a:rPr lang="ru-RU" sz="1600" dirty="0"/>
              <a:t>, придает продукту красивый цвет после запекания и хорошую растяжимость, предотвращает потери жира и влаги.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«КРЕМОНИКС 2025»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стабилизатор Е407а, загуститель Е412, агент </a:t>
            </a:r>
            <a:r>
              <a:rPr lang="ru-RU" sz="1600" b="1" dirty="0" err="1"/>
              <a:t>желирующий</a:t>
            </a:r>
            <a:r>
              <a:rPr lang="ru-RU" sz="1600" b="1" dirty="0"/>
              <a:t> Е508.</a:t>
            </a:r>
          </a:p>
          <a:p>
            <a:pPr algn="just"/>
            <a:r>
              <a:rPr lang="ru-RU" sz="1600" dirty="0"/>
              <a:t>Обеспечивает создание плотной и эластичной структуры сыра, отличную </a:t>
            </a:r>
            <a:r>
              <a:rPr lang="ru-RU" sz="1600" dirty="0" err="1"/>
              <a:t>натираемость</a:t>
            </a:r>
            <a:r>
              <a:rPr lang="ru-RU" sz="1600" dirty="0"/>
              <a:t> и красивый цвет после термической обработки,  предотвращает потери жира и влаги.</a:t>
            </a:r>
          </a:p>
          <a:p>
            <a:pPr algn="just"/>
            <a:endParaRPr lang="ru-RU" dirty="0"/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«АКСИЛАК 5510»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</a:t>
            </a:r>
            <a:r>
              <a:rPr lang="ru-RU" sz="1600" b="1" dirty="0" err="1"/>
              <a:t>казеинат</a:t>
            </a:r>
            <a:r>
              <a:rPr lang="ru-RU" sz="1600" b="1" dirty="0"/>
              <a:t> натрия, стабилизаторы (Е407, Е412).</a:t>
            </a:r>
          </a:p>
          <a:p>
            <a:pPr algn="just"/>
            <a:r>
              <a:rPr lang="ru-RU" sz="1600" dirty="0"/>
              <a:t>Обеспечивает создание стабильной эмульсии, формирует безупречные структурно-механические свойства, предотвращает потери жира и влаги, сохраняет физический вес в готовом продукте.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«СОЛКРЕМ 7010»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эмульгаторы (Е331, Е452, Е340).</a:t>
            </a:r>
          </a:p>
          <a:p>
            <a:pPr algn="just"/>
            <a:r>
              <a:rPr lang="ru-RU" sz="1600" dirty="0"/>
              <a:t>Используется в качестве </a:t>
            </a:r>
            <a:r>
              <a:rPr lang="ru-RU" sz="1600" dirty="0" err="1"/>
              <a:t>эмульгирующей</a:t>
            </a:r>
            <a:r>
              <a:rPr lang="ru-RU" sz="1600" dirty="0"/>
              <a:t> соли, отвечает за  формирование гомогенной эмульсии.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BD961FE-2E50-4C12-B315-C42B2CDAC6EF}"/>
              </a:ext>
            </a:extLst>
          </p:cNvPr>
          <p:cNvSpPr txBox="1">
            <a:spLocks/>
          </p:cNvSpPr>
          <p:nvPr/>
        </p:nvSpPr>
        <p:spPr>
          <a:xfrm>
            <a:off x="8181324" y="546875"/>
            <a:ext cx="4182126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ПЛАВЛЕНЫЕ СЫРЫ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1576A081-3081-4650-86B6-33B8B4EE5D20}"/>
              </a:ext>
            </a:extLst>
          </p:cNvPr>
          <p:cNvSpPr txBox="1">
            <a:spLocks/>
          </p:cNvSpPr>
          <p:nvPr/>
        </p:nvSpPr>
        <p:spPr>
          <a:xfrm>
            <a:off x="1009649" y="546100"/>
            <a:ext cx="5934729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ИМИТАЦИОННАЯ МОЦАРЕЛЛА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DF6AC7-20E5-4758-B320-C2CBD71CD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4270" y="490561"/>
            <a:ext cx="1676399" cy="1490429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A8E19B-36E6-491C-A9EF-1BF9C73A1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5681" y="546100"/>
            <a:ext cx="1768289" cy="110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4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5FA101E5-A23B-42F2-8119-1EC8D3C5E70D}"/>
              </a:ext>
            </a:extLst>
          </p:cNvPr>
          <p:cNvSpPr txBox="1"/>
          <p:nvPr/>
        </p:nvSpPr>
        <p:spPr>
          <a:xfrm>
            <a:off x="8145570" y="1666960"/>
            <a:ext cx="6248400" cy="6277359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«АРОМЛИНК СЫР»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сыворотка молочная сухая, ароматизаторы (сыр, сливки молочные, масло сливочное).</a:t>
            </a:r>
          </a:p>
          <a:p>
            <a:pPr algn="just"/>
            <a:r>
              <a:rPr lang="ru-RU" sz="1600" dirty="0"/>
              <a:t>Используется при производстве плавленых и творожных сыров в качестве </a:t>
            </a:r>
            <a:r>
              <a:rPr lang="ru-RU" sz="1600" dirty="0" err="1"/>
              <a:t>вкусоароматической</a:t>
            </a:r>
            <a:r>
              <a:rPr lang="ru-RU" sz="1600" dirty="0"/>
              <a:t> добавки, не содержит синтетических ароматизаторов.</a:t>
            </a:r>
          </a:p>
          <a:p>
            <a:pPr algn="just"/>
            <a:r>
              <a:rPr lang="ru-RU" sz="1600" dirty="0" err="1"/>
              <a:t>Вкусоароматический</a:t>
            </a:r>
            <a:r>
              <a:rPr lang="ru-RU" sz="1600" dirty="0"/>
              <a:t> профиль - сыр «Чеддер».</a:t>
            </a:r>
          </a:p>
          <a:p>
            <a:pPr algn="just"/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«АРОМЛИНК ВЕТЧИНА»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сахар, усилитель вкуса и аромата Е621, антиокислитель Е300, ароматизатор (мясо).</a:t>
            </a:r>
          </a:p>
          <a:p>
            <a:pPr algn="just"/>
            <a:r>
              <a:rPr lang="ru-RU" sz="1600" dirty="0"/>
              <a:t>Используется при производстве плавленых и творожных сыров в качестве </a:t>
            </a:r>
            <a:r>
              <a:rPr lang="ru-RU" sz="1600" dirty="0" err="1"/>
              <a:t>вкусоароматической</a:t>
            </a:r>
            <a:r>
              <a:rPr lang="ru-RU" sz="1600" dirty="0"/>
              <a:t> добавки.</a:t>
            </a:r>
          </a:p>
          <a:p>
            <a:pPr algn="just"/>
            <a:r>
              <a:rPr lang="ru-RU" sz="1600" dirty="0"/>
              <a:t> </a:t>
            </a:r>
            <a:r>
              <a:rPr lang="ru-RU" sz="1600" dirty="0" err="1"/>
              <a:t>Вкусоароматический</a:t>
            </a:r>
            <a:r>
              <a:rPr lang="ru-RU" sz="1600" dirty="0"/>
              <a:t> профиль - мясной, с лёгкой нотой копчености.</a:t>
            </a:r>
          </a:p>
          <a:p>
            <a:pPr algn="just"/>
            <a:r>
              <a:rPr lang="ru-RU" sz="1600" dirty="0"/>
              <a:t> </a:t>
            </a:r>
            <a:endParaRPr lang="ru-RU" sz="1600" b="1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>
                <a:solidFill>
                  <a:srgbClr val="00B050"/>
                </a:solidFill>
              </a:rPr>
              <a:t>Комплексная пищевая добавка «АРОМЛИНК ГРИБЫ»</a:t>
            </a:r>
            <a:endParaRPr lang="ru-RU" sz="1600" dirty="0">
              <a:solidFill>
                <a:srgbClr val="00B050"/>
              </a:solidFill>
            </a:endParaRPr>
          </a:p>
          <a:p>
            <a:pPr algn="just"/>
            <a:r>
              <a:rPr lang="ru-RU" sz="1600" b="1" dirty="0"/>
              <a:t>Состав: грибы сушеные, натуральные пряности и их экстракты (чеснок, перец белый, перец черный, перец красный), декстроза, клетчатка пшеничная, соль, усилитель вкуса и аромата (Е621), ароматизаторы (грибы, мясо).</a:t>
            </a:r>
          </a:p>
          <a:p>
            <a:pPr algn="just"/>
            <a:r>
              <a:rPr lang="ru-RU" sz="1600" dirty="0"/>
              <a:t>Используется при производстве плавленых и творожных сыров в качестве </a:t>
            </a:r>
            <a:r>
              <a:rPr lang="ru-RU" sz="1600" dirty="0" err="1"/>
              <a:t>вкусоароматической</a:t>
            </a:r>
            <a:r>
              <a:rPr lang="ru-RU" sz="1600" dirty="0"/>
              <a:t> добавки.</a:t>
            </a:r>
          </a:p>
          <a:p>
            <a:pPr algn="just"/>
            <a:r>
              <a:rPr lang="ru-RU" sz="1600" dirty="0" err="1"/>
              <a:t>Вкусоароматический</a:t>
            </a:r>
            <a:r>
              <a:rPr lang="ru-RU" sz="1600" dirty="0"/>
              <a:t> профиль – грибной.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/>
              <a:t>.</a:t>
            </a: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99D0E8A-312F-4C81-A384-A82ECDDD3B7B}"/>
              </a:ext>
            </a:extLst>
          </p:cNvPr>
          <p:cNvSpPr txBox="1"/>
          <p:nvPr/>
        </p:nvSpPr>
        <p:spPr>
          <a:xfrm>
            <a:off x="1009649" y="1841500"/>
            <a:ext cx="6248400" cy="614271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BD961FE-2E50-4C12-B315-C42B2CDAC6EF}"/>
              </a:ext>
            </a:extLst>
          </p:cNvPr>
          <p:cNvSpPr txBox="1">
            <a:spLocks/>
          </p:cNvSpPr>
          <p:nvPr/>
        </p:nvSpPr>
        <p:spPr>
          <a:xfrm>
            <a:off x="8117647" y="-42387"/>
            <a:ext cx="4182126" cy="1330877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ВКУСОАРОМАТИЧЕСКИЕ ДОБАВКИ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1576A081-3081-4650-86B6-33B8B4EE5D20}"/>
              </a:ext>
            </a:extLst>
          </p:cNvPr>
          <p:cNvSpPr txBox="1">
            <a:spLocks/>
          </p:cNvSpPr>
          <p:nvPr/>
        </p:nvSpPr>
        <p:spPr>
          <a:xfrm>
            <a:off x="377465" y="201261"/>
            <a:ext cx="5934729" cy="689676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000"/>
              </a:lnSpc>
              <a:spcBef>
                <a:spcPts val="1100"/>
              </a:spcBef>
            </a:pPr>
            <a:r>
              <a:rPr lang="ru-RU" sz="2000" b="1" kern="0" spc="355" dirty="0">
                <a:solidFill>
                  <a:srgbClr val="67624B"/>
                </a:solidFill>
              </a:rPr>
              <a:t>СОЛИ-ПЛАВИТЕЛИ</a:t>
            </a:r>
            <a:endParaRPr lang="ru-RU" sz="2000" b="1" kern="0" spc="330" dirty="0">
              <a:solidFill>
                <a:srgbClr val="67624B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BA0F8E1-4DCF-48CD-AEAE-69BAE14F8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7894"/>
              </p:ext>
            </p:extLst>
          </p:nvPr>
        </p:nvGraphicFramePr>
        <p:xfrm>
          <a:off x="363044" y="1841500"/>
          <a:ext cx="6956784" cy="56750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9685">
                  <a:extLst>
                    <a:ext uri="{9D8B030D-6E8A-4147-A177-3AD203B41FA5}">
                      <a16:colId xmlns:a16="http://schemas.microsoft.com/office/drawing/2014/main" val="1369568242"/>
                    </a:ext>
                  </a:extLst>
                </a:gridCol>
                <a:gridCol w="1155232">
                  <a:extLst>
                    <a:ext uri="{9D8B030D-6E8A-4147-A177-3AD203B41FA5}">
                      <a16:colId xmlns:a16="http://schemas.microsoft.com/office/drawing/2014/main" val="800301753"/>
                    </a:ext>
                  </a:extLst>
                </a:gridCol>
                <a:gridCol w="1396435">
                  <a:extLst>
                    <a:ext uri="{9D8B030D-6E8A-4147-A177-3AD203B41FA5}">
                      <a16:colId xmlns:a16="http://schemas.microsoft.com/office/drawing/2014/main" val="3115493191"/>
                    </a:ext>
                  </a:extLst>
                </a:gridCol>
                <a:gridCol w="1320266">
                  <a:extLst>
                    <a:ext uri="{9D8B030D-6E8A-4147-A177-3AD203B41FA5}">
                      <a16:colId xmlns:a16="http://schemas.microsoft.com/office/drawing/2014/main" val="2493553466"/>
                    </a:ext>
                  </a:extLst>
                </a:gridCol>
                <a:gridCol w="825166">
                  <a:extLst>
                    <a:ext uri="{9D8B030D-6E8A-4147-A177-3AD203B41FA5}">
                      <a16:colId xmlns:a16="http://schemas.microsoft.com/office/drawing/2014/main" val="1544701703"/>
                    </a:ext>
                  </a:extLst>
                </a:gridCol>
              </a:tblGrid>
              <a:tr h="60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ВИД СЫРА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СОЛЬ-ПЛАВИТЕЛЬ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СОСТАВ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КРЕМООБРАЗУЮЩАЯ  СПОСОБНОСТЬ / ИОННЫЙ ОБМЕН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СДВИГ рН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ctr"/>
                </a:tc>
                <a:extLst>
                  <a:ext uri="{0D108BD9-81ED-4DB2-BD59-A6C34878D82A}">
                    <a16:rowId xmlns:a16="http://schemas.microsoft.com/office/drawing/2014/main" val="2163263433"/>
                  </a:ext>
                </a:extLst>
              </a:tr>
              <a:tr h="202680">
                <a:tc rowSpan="7">
                  <a:txBody>
                    <a:bodyPr/>
                    <a:lstStyle/>
                    <a:p>
                      <a:pPr algn="ctr" fontAlgn="t"/>
                      <a:r>
                        <a:rPr lang="ru-RU" sz="800" b="1" u="none" strike="noStrike" dirty="0">
                          <a:effectLst/>
                        </a:rPr>
                        <a:t>ПАСТООБРАЗНЫЙ  ПЛАВЛЕНЫЙ СЫР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Е331, Е450,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  0,0 / + 0,1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1538561814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0510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  0,0 / + 0,1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2250884371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ХХХ / ХХХ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+ 0,1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,2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977664649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5020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Е450, Е452, Е339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ХХХ / Х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+ 0,3 / + 0,5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2862915179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8510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+ 0,1 / + 0,3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2915784413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7015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Е450, Е341,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 / ХХХ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+ 0,1 / + 0,3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3699291128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8210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+ 0,1 / + 0,3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4149076019"/>
                  </a:ext>
                </a:extLst>
              </a:tr>
              <a:tr h="202680"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800" b="1" u="none" strike="noStrike" dirty="0">
                          <a:effectLst/>
                        </a:rPr>
                        <a:t>КОЛБАСНЫЙ  ПЛАВЛЕНЫЙ СЫР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Е450, Е452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+ 0,3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/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+ 0,5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78224133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5020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Е450, Е452,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ХХХ / Х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3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5</a:t>
                      </a:r>
                      <a:endParaRPr sz="800" dirty="0">
                        <a:latin typeface="+mn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3834417811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9515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Е450, Е452, Е331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Х /ХХ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+ 0,1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/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rebuchet MS"/>
                        </a:rPr>
                        <a:t>+ 0,3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51157252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Е331, Е450, Е340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+ 0,2 / + 0,4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4056253911"/>
                  </a:ext>
                </a:extLst>
              </a:tr>
              <a:tr h="202680">
                <a:tc rowSpan="6">
                  <a:txBody>
                    <a:bodyPr/>
                    <a:lstStyle/>
                    <a:p>
                      <a:pPr algn="ctr" fontAlgn="t"/>
                      <a:r>
                        <a:rPr lang="ru-RU" sz="800" b="1" u="none" strike="noStrike" dirty="0">
                          <a:effectLst/>
                        </a:rPr>
                        <a:t>ЛОМТЕВОЙ  ПЛАВЛЕНЫЙ СЫР 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ХХХ / ХХХ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2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254519334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Е331, Е450, 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ХХ / ХХ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800" dirty="0">
                          <a:latin typeface="+mj-lt"/>
                          <a:cs typeface="Trebuchet MS"/>
                        </a:rPr>
                        <a:t>  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0,0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lang="ru-RU" sz="800" spc="-25" dirty="0">
                          <a:latin typeface="+mj-lt"/>
                          <a:cs typeface="Trebuchet MS"/>
                        </a:rPr>
                        <a:t>+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0,1</a:t>
                      </a:r>
                    </a:p>
                  </a:txBody>
                  <a:tcPr marL="0" marR="0" marT="29845" marB="0"/>
                </a:tc>
                <a:extLst>
                  <a:ext uri="{0D108BD9-81ED-4DB2-BD59-A6C34878D82A}">
                    <a16:rowId xmlns:a16="http://schemas.microsoft.com/office/drawing/2014/main" val="1420963343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Е450, Е452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+ 0,3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/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08644250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8510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3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29845" marB="0"/>
                </a:tc>
                <a:extLst>
                  <a:ext uri="{0D108BD9-81ED-4DB2-BD59-A6C34878D82A}">
                    <a16:rowId xmlns:a16="http://schemas.microsoft.com/office/drawing/2014/main" val="2016640409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8210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Е339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0,3</a:t>
                      </a:r>
                    </a:p>
                  </a:txBody>
                  <a:tcPr marL="0" marR="0" marT="29845" marB="0"/>
                </a:tc>
                <a:extLst>
                  <a:ext uri="{0D108BD9-81ED-4DB2-BD59-A6C34878D82A}">
                    <a16:rowId xmlns:a16="http://schemas.microsoft.com/office/drawing/2014/main" val="530436617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ХХХ / ХХХ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2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679559101"/>
                  </a:ext>
                </a:extLst>
              </a:tr>
              <a:tr h="202680">
                <a:tc rowSpan="5">
                  <a:txBody>
                    <a:bodyPr/>
                    <a:lstStyle/>
                    <a:p>
                      <a:pPr algn="ctr" fontAlgn="t"/>
                      <a:r>
                        <a:rPr lang="ru-RU" sz="800" b="1" u="none" strike="noStrike" dirty="0">
                          <a:effectLst/>
                        </a:rPr>
                        <a:t>БЛОЧНЫЙ СЫР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1010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Е450, Е452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+ 0,3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/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59403644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0510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Е452, Е450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ru-RU" sz="800" dirty="0">
                          <a:latin typeface="+mj-lt"/>
                          <a:cs typeface="Trebuchet MS"/>
                        </a:rPr>
                        <a:t> 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0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595798985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Е331, Е450, Е340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+ 0,2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/</a:t>
                      </a:r>
                      <a:r>
                        <a:rPr kumimoji="0" lang="ru-RU" sz="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 </a:t>
                      </a:r>
                      <a:r>
                        <a:rPr kumimoji="0" lang="ru-RU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rebuchet MS"/>
                        </a:rPr>
                        <a:t>+ 0,4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13227498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7010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Е331, Е452, Е340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0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3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2724415167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СОЛКРЕМ 1015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Е452, Е450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ХХХ / ХХХ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j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j-lt"/>
                          <a:cs typeface="Trebuchet MS"/>
                        </a:rPr>
                        <a:t>2</a:t>
                      </a:r>
                      <a:endParaRPr sz="800" dirty="0">
                        <a:latin typeface="+mj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2388780128"/>
                  </a:ext>
                </a:extLst>
              </a:tr>
              <a:tr h="202680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800" b="1" u="none" strike="noStrike" dirty="0">
                          <a:effectLst/>
                        </a:rPr>
                        <a:t>СЫР ДЛЯ ПИЦЦЫ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СОЛКРЕМ 7010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Е331, Е452, Е340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0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1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3</a:t>
                      </a:r>
                      <a:endParaRPr sz="800" dirty="0">
                        <a:latin typeface="+mn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53878260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5020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Е450, Е452, Е339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ХХХ / 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3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/</a:t>
                      </a:r>
                      <a:r>
                        <a:rPr sz="800" spc="-25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+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 </a:t>
                      </a:r>
                      <a:r>
                        <a:rPr sz="800" dirty="0">
                          <a:latin typeface="+mn-lt"/>
                          <a:cs typeface="Trebuchet MS"/>
                        </a:rPr>
                        <a:t>0,</a:t>
                      </a:r>
                      <a:r>
                        <a:rPr lang="ru-RU" sz="800" dirty="0">
                          <a:latin typeface="+mn-lt"/>
                          <a:cs typeface="Trebuchet MS"/>
                        </a:rPr>
                        <a:t>5</a:t>
                      </a:r>
                      <a:endParaRPr sz="800" dirty="0">
                        <a:latin typeface="+mn-lt"/>
                        <a:cs typeface="Trebuchet MS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2120946658"/>
                  </a:ext>
                </a:extLst>
              </a:tr>
              <a:tr h="20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СОЛКРЕМ 9510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Е331, Е450, Е340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ХХ / ХХ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99" marR="5599" marT="55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+ 0,2 / + 0,4</a:t>
                      </a:r>
                    </a:p>
                  </a:txBody>
                  <a:tcPr marL="5599" marR="5599" marT="5599" marB="0" anchor="b"/>
                </a:tc>
                <a:extLst>
                  <a:ext uri="{0D108BD9-81ED-4DB2-BD59-A6C34878D82A}">
                    <a16:rowId xmlns:a16="http://schemas.microsoft.com/office/drawing/2014/main" val="1116099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78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2516</Words>
  <Application>Microsoft Office PowerPoint</Application>
  <PresentationFormat>Произвольный</PresentationFormat>
  <Paragraphs>279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7</cp:revision>
  <dcterms:created xsi:type="dcterms:W3CDTF">2024-09-13T14:44:33Z</dcterms:created>
  <dcterms:modified xsi:type="dcterms:W3CDTF">2024-09-22T20:44:01Z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2024-09-13T00:00:00Z</vt:filetime>
  </property>
  <property fmtid="{D5CDD505-2E9C-101B-9397-08002B2CF9AE}" pid="3" name="Creator">
    <vt:lpwstr>Adobe InDesign 19.3 (Macintosh)</vt:lpwstr>
  </property>
  <property fmtid="{D5CDD505-2E9C-101B-9397-08002B2CF9AE}" pid="4" name="LastSaved">
    <vt:filetime>2024-09-13T00:00:00Z</vt:filetime>
  </property>
</Properties>
</file>